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8" r:id="rId4"/>
  </p:sldMasterIdLst>
  <p:notesMasterIdLst>
    <p:notesMasterId r:id="rId18"/>
  </p:notesMasterIdLst>
  <p:handoutMasterIdLst>
    <p:handoutMasterId r:id="rId19"/>
  </p:handoutMasterIdLst>
  <p:sldIdLst>
    <p:sldId id="771" r:id="rId5"/>
    <p:sldId id="760" r:id="rId6"/>
    <p:sldId id="1101" r:id="rId7"/>
    <p:sldId id="288" r:id="rId8"/>
    <p:sldId id="290" r:id="rId9"/>
    <p:sldId id="292" r:id="rId10"/>
    <p:sldId id="285" r:id="rId11"/>
    <p:sldId id="1102" r:id="rId12"/>
    <p:sldId id="1103" r:id="rId13"/>
    <p:sldId id="1087" r:id="rId14"/>
    <p:sldId id="1090" r:id="rId15"/>
    <p:sldId id="1104" r:id="rId16"/>
    <p:sldId id="778" r:id="rId17"/>
  </p:sldIdLst>
  <p:sldSz cx="12188825"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URE" initials="B" lastIdx="2" clrIdx="0"/>
  <p:cmAuthor id="1" name="Ric Hall" initials="RH"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AEAEA"/>
    <a:srgbClr val="8DA6B1"/>
    <a:srgbClr val="7F7F7F"/>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2021" autoAdjust="0"/>
  </p:normalViewPr>
  <p:slideViewPr>
    <p:cSldViewPr snapToGrid="0">
      <p:cViewPr varScale="1">
        <p:scale>
          <a:sx n="114" d="100"/>
          <a:sy n="114" d="100"/>
        </p:scale>
        <p:origin x="468" y="-174"/>
      </p:cViewPr>
      <p:guideLst>
        <p:guide orient="horz" pos="2160"/>
        <p:guide pos="335"/>
      </p:guideLst>
    </p:cSldViewPr>
  </p:slideViewPr>
  <p:outlineViewPr>
    <p:cViewPr>
      <p:scale>
        <a:sx n="33" d="100"/>
        <a:sy n="33" d="100"/>
      </p:scale>
      <p:origin x="0" y="0"/>
    </p:cViewPr>
  </p:outlineViewPr>
  <p:notesTextViewPr>
    <p:cViewPr>
      <p:scale>
        <a:sx n="3" d="2"/>
        <a:sy n="3" d="2"/>
      </p:scale>
      <p:origin x="0" y="0"/>
    </p:cViewPr>
  </p:notesTextViewPr>
  <p:sorterViewPr>
    <p:cViewPr>
      <p:scale>
        <a:sx n="119" d="100"/>
        <a:sy n="119" d="100"/>
      </p:scale>
      <p:origin x="0" y="0"/>
    </p:cViewPr>
  </p:sorterViewPr>
  <p:notesViewPr>
    <p:cSldViewPr snapToGrid="0">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9/23/2022</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‹N›</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‹N›</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73056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78782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21062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4286312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1584479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3321634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3410193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1762950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9" name="TextBox 8">
            <a:extLst>
              <a:ext uri="{FF2B5EF4-FFF2-40B4-BE49-F238E27FC236}">
                <a16:creationId xmlns:a16="http://schemas.microsoft.com/office/drawing/2014/main" id="{DDADE38B-E2FF-104B-8359-BDC25AE6504A}"/>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a:t>
            </a:r>
            <a:r>
              <a:rPr sz="800">
                <a:solidFill>
                  <a:schemeClr val="tx1">
                    <a:lumMod val="75000"/>
                  </a:schemeClr>
                </a:solidFill>
              </a:rPr>
              <a:t>© 20</a:t>
            </a:r>
            <a:r>
              <a:rPr lang="en-US" sz="800">
                <a:solidFill>
                  <a:schemeClr val="tx1">
                    <a:lumMod val="75000"/>
                  </a:schemeClr>
                </a:solidFill>
              </a:rPr>
              <a:t>20</a:t>
            </a:r>
            <a:r>
              <a:rPr sz="800">
                <a:solidFill>
                  <a:schemeClr val="tx1">
                    <a:lumMod val="75000"/>
                  </a:schemeClr>
                </a:solidFill>
              </a:rPr>
              <a:t>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a:extLst>
              <a:ext uri="{FF2B5EF4-FFF2-40B4-BE49-F238E27FC236}">
                <a16:creationId xmlns:a16="http://schemas.microsoft.com/office/drawing/2014/main" id="{C80703B1-0443-7B45-B381-718EB0E6AC53}"/>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20</a:t>
            </a:r>
            <a:r>
              <a:rPr lang="en-US" sz="800" dirty="0">
                <a:solidFill>
                  <a:schemeClr val="tx1">
                    <a:lumMod val="75000"/>
                  </a:schemeClr>
                </a:solidFill>
              </a:rPr>
              <a:t>19</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lang="en-US"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0" name="TextBox 9"/>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8" name="Footer Placeholder 7"/>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TextBox 5"/>
          <p:cNvSpPr txBox="1"/>
          <p:nvPr userDrawn="1"/>
        </p:nvSpPr>
        <p:spPr>
          <a:xfrm>
            <a:off x="6683829" y="6694714"/>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a:xfrm>
            <a:off x="6710170" y="6556248"/>
            <a:ext cx="1226398"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lang="en-US">
              <a:solidFill>
                <a:srgbClr val="5F5F5F">
                  <a:lumMod val="60000"/>
                  <a:lumOff val="40000"/>
                </a:srgbClr>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6" name="TextBox 15"/>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966970" y="6535850"/>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9" name="Oracle red badge logo" descr="Oracle logo in white on red staging background"/>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21EC9606-2D6B-7849-AD40-4BFE6BC25BEF}"/>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3960" r:id="rId32"/>
    <p:sldLayoutId id="2147483961" r:id="rId33"/>
    <p:sldLayoutId id="2147483962" r:id="rId34"/>
    <p:sldLayoutId id="2147483963" r:id="rId35"/>
    <p:sldLayoutId id="2147483964" r:id="rId36"/>
    <p:sldLayoutId id="2147483965" r:id="rId37"/>
    <p:sldLayoutId id="2147483966"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itoug.it/" TargetMode="External"/><Relationship Id="rId3" Type="http://schemas.openxmlformats.org/officeDocument/2006/relationships/image" Target="../media/image15.jpg"/><Relationship Id="rId7" Type="http://schemas.openxmlformats.org/officeDocument/2006/relationships/hyperlink" Target="https://www.linkedin.com/in/robertocapancioni"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hyperlink" Target="mailto:sviluppo@capancioni.com"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30.jpg"/><Relationship Id="rId5" Type="http://schemas.openxmlformats.org/officeDocument/2006/relationships/image" Target="../media/image29.jfif"/><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728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64FC8D-512D-DB4A-92DC-EAB0779CBA6D}"/>
              </a:ext>
            </a:extLst>
          </p:cNvPr>
          <p:cNvSpPr txBox="1">
            <a:spLocks/>
          </p:cNvSpPr>
          <p:nvPr/>
        </p:nvSpPr>
        <p:spPr>
          <a:xfrm>
            <a:off x="578633" y="181765"/>
            <a:ext cx="11125200" cy="84328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b="1" dirty="0"/>
              <a:t>Il Modello Dati</a:t>
            </a:r>
            <a:endParaRPr lang="en-US" sz="2000" dirty="0">
              <a:solidFill>
                <a:srgbClr val="FF0000"/>
              </a:solidFill>
            </a:endParaRPr>
          </a:p>
        </p:txBody>
      </p:sp>
      <p:graphicFrame>
        <p:nvGraphicFramePr>
          <p:cNvPr id="6" name="Tabella 6">
            <a:extLst>
              <a:ext uri="{FF2B5EF4-FFF2-40B4-BE49-F238E27FC236}">
                <a16:creationId xmlns:a16="http://schemas.microsoft.com/office/drawing/2014/main" id="{7CD1B2B5-37A2-4780-887F-8A1173BEE437}"/>
              </a:ext>
            </a:extLst>
          </p:cNvPr>
          <p:cNvGraphicFramePr>
            <a:graphicFrameLocks noGrp="1"/>
          </p:cNvGraphicFramePr>
          <p:nvPr/>
        </p:nvGraphicFramePr>
        <p:xfrm>
          <a:off x="4813342" y="1884583"/>
          <a:ext cx="2037609" cy="1854200"/>
        </p:xfrm>
        <a:graphic>
          <a:graphicData uri="http://schemas.openxmlformats.org/drawingml/2006/table">
            <a:tbl>
              <a:tblPr firstRow="1" bandRow="1">
                <a:tableStyleId>{C083E6E3-FA7D-4D7B-A595-EF9225AFEA82}</a:tableStyleId>
              </a:tblPr>
              <a:tblGrid>
                <a:gridCol w="2037609">
                  <a:extLst>
                    <a:ext uri="{9D8B030D-6E8A-4147-A177-3AD203B41FA5}">
                      <a16:colId xmlns:a16="http://schemas.microsoft.com/office/drawing/2014/main" val="901894587"/>
                    </a:ext>
                  </a:extLst>
                </a:gridCol>
              </a:tblGrid>
              <a:tr h="370840">
                <a:tc>
                  <a:txBody>
                    <a:bodyPr/>
                    <a:lstStyle/>
                    <a:p>
                      <a:pPr algn="ctr"/>
                      <a:r>
                        <a:rPr lang="it-IT" dirty="0"/>
                        <a:t>PRODOTTO</a:t>
                      </a:r>
                    </a:p>
                  </a:txBody>
                  <a:tcPr/>
                </a:tc>
                <a:extLst>
                  <a:ext uri="{0D108BD9-81ED-4DB2-BD59-A6C34878D82A}">
                    <a16:rowId xmlns:a16="http://schemas.microsoft.com/office/drawing/2014/main" val="1975183985"/>
                  </a:ext>
                </a:extLst>
              </a:tr>
              <a:tr h="370840">
                <a:tc>
                  <a:txBody>
                    <a:bodyPr/>
                    <a:lstStyle/>
                    <a:p>
                      <a:pPr algn="l"/>
                      <a:r>
                        <a:rPr lang="it-IT" dirty="0"/>
                        <a:t>PRODOTTO</a:t>
                      </a:r>
                    </a:p>
                  </a:txBody>
                  <a:tcPr/>
                </a:tc>
                <a:extLst>
                  <a:ext uri="{0D108BD9-81ED-4DB2-BD59-A6C34878D82A}">
                    <a16:rowId xmlns:a16="http://schemas.microsoft.com/office/drawing/2014/main" val="4086874240"/>
                  </a:ext>
                </a:extLst>
              </a:tr>
              <a:tr h="370840">
                <a:tc>
                  <a:txBody>
                    <a:bodyPr/>
                    <a:lstStyle/>
                    <a:p>
                      <a:r>
                        <a:rPr lang="it-IT" dirty="0"/>
                        <a:t>TIPO PRODOTTO</a:t>
                      </a:r>
                    </a:p>
                  </a:txBody>
                  <a:tcPr/>
                </a:tc>
                <a:extLst>
                  <a:ext uri="{0D108BD9-81ED-4DB2-BD59-A6C34878D82A}">
                    <a16:rowId xmlns:a16="http://schemas.microsoft.com/office/drawing/2014/main" val="3350377968"/>
                  </a:ext>
                </a:extLst>
              </a:tr>
              <a:tr h="370840">
                <a:tc>
                  <a:txBody>
                    <a:bodyPr/>
                    <a:lstStyle/>
                    <a:p>
                      <a:r>
                        <a:rPr lang="it-IT" dirty="0"/>
                        <a:t>PREZZO ACQUISTO</a:t>
                      </a:r>
                    </a:p>
                  </a:txBody>
                  <a:tcPr/>
                </a:tc>
                <a:extLst>
                  <a:ext uri="{0D108BD9-81ED-4DB2-BD59-A6C34878D82A}">
                    <a16:rowId xmlns:a16="http://schemas.microsoft.com/office/drawing/2014/main" val="1917479114"/>
                  </a:ext>
                </a:extLst>
              </a:tr>
              <a:tr h="370840">
                <a:tc>
                  <a:txBody>
                    <a:bodyPr/>
                    <a:lstStyle/>
                    <a:p>
                      <a:r>
                        <a:rPr lang="it-IT" dirty="0"/>
                        <a:t>PREZZO VENDITA</a:t>
                      </a:r>
                    </a:p>
                  </a:txBody>
                  <a:tcPr/>
                </a:tc>
                <a:extLst>
                  <a:ext uri="{0D108BD9-81ED-4DB2-BD59-A6C34878D82A}">
                    <a16:rowId xmlns:a16="http://schemas.microsoft.com/office/drawing/2014/main" val="2160115809"/>
                  </a:ext>
                </a:extLst>
              </a:tr>
            </a:tbl>
          </a:graphicData>
        </a:graphic>
      </p:graphicFrame>
      <p:graphicFrame>
        <p:nvGraphicFramePr>
          <p:cNvPr id="10" name="Tabella 10">
            <a:extLst>
              <a:ext uri="{FF2B5EF4-FFF2-40B4-BE49-F238E27FC236}">
                <a16:creationId xmlns:a16="http://schemas.microsoft.com/office/drawing/2014/main" id="{4687DBA0-EFAC-46F3-8478-F8B4B9D2E226}"/>
              </a:ext>
            </a:extLst>
          </p:cNvPr>
          <p:cNvGraphicFramePr>
            <a:graphicFrameLocks noGrp="1"/>
          </p:cNvGraphicFramePr>
          <p:nvPr/>
        </p:nvGraphicFramePr>
        <p:xfrm>
          <a:off x="7366844" y="1445671"/>
          <a:ext cx="1655064" cy="1112520"/>
        </p:xfrm>
        <a:graphic>
          <a:graphicData uri="http://schemas.openxmlformats.org/drawingml/2006/table">
            <a:tbl>
              <a:tblPr firstRow="1" bandRow="1">
                <a:tableStyleId>{5FD0F851-EC5A-4D38-B0AD-8093EC10F338}</a:tableStyleId>
              </a:tblPr>
              <a:tblGrid>
                <a:gridCol w="1655064">
                  <a:extLst>
                    <a:ext uri="{9D8B030D-6E8A-4147-A177-3AD203B41FA5}">
                      <a16:colId xmlns:a16="http://schemas.microsoft.com/office/drawing/2014/main" val="2800929045"/>
                    </a:ext>
                  </a:extLst>
                </a:gridCol>
              </a:tblGrid>
              <a:tr h="370840">
                <a:tc>
                  <a:txBody>
                    <a:bodyPr/>
                    <a:lstStyle/>
                    <a:p>
                      <a:r>
                        <a:rPr lang="it-IT" dirty="0"/>
                        <a:t>FORNITORE</a:t>
                      </a:r>
                    </a:p>
                  </a:txBody>
                  <a:tcPr/>
                </a:tc>
                <a:extLst>
                  <a:ext uri="{0D108BD9-81ED-4DB2-BD59-A6C34878D82A}">
                    <a16:rowId xmlns:a16="http://schemas.microsoft.com/office/drawing/2014/main" val="368118119"/>
                  </a:ext>
                </a:extLst>
              </a:tr>
              <a:tr h="370840">
                <a:tc>
                  <a:txBody>
                    <a:bodyPr/>
                    <a:lstStyle/>
                    <a:p>
                      <a:r>
                        <a:rPr lang="it-IT" dirty="0"/>
                        <a:t>FORNITORE</a:t>
                      </a:r>
                    </a:p>
                  </a:txBody>
                  <a:tcPr/>
                </a:tc>
                <a:extLst>
                  <a:ext uri="{0D108BD9-81ED-4DB2-BD59-A6C34878D82A}">
                    <a16:rowId xmlns:a16="http://schemas.microsoft.com/office/drawing/2014/main" val="3496937681"/>
                  </a:ext>
                </a:extLst>
              </a:tr>
              <a:tr h="370840">
                <a:tc>
                  <a:txBody>
                    <a:bodyPr/>
                    <a:lstStyle/>
                    <a:p>
                      <a:r>
                        <a:rPr lang="it-IT" dirty="0"/>
                        <a:t>ZONA</a:t>
                      </a:r>
                    </a:p>
                  </a:txBody>
                  <a:tcPr/>
                </a:tc>
                <a:extLst>
                  <a:ext uri="{0D108BD9-81ED-4DB2-BD59-A6C34878D82A}">
                    <a16:rowId xmlns:a16="http://schemas.microsoft.com/office/drawing/2014/main" val="3540719199"/>
                  </a:ext>
                </a:extLst>
              </a:tr>
            </a:tbl>
          </a:graphicData>
        </a:graphic>
      </p:graphicFrame>
      <p:graphicFrame>
        <p:nvGraphicFramePr>
          <p:cNvPr id="12" name="Tabella 12">
            <a:extLst>
              <a:ext uri="{FF2B5EF4-FFF2-40B4-BE49-F238E27FC236}">
                <a16:creationId xmlns:a16="http://schemas.microsoft.com/office/drawing/2014/main" id="{2CBB5073-399D-4802-AC2F-DE7B30E94568}"/>
              </a:ext>
            </a:extLst>
          </p:cNvPr>
          <p:cNvGraphicFramePr>
            <a:graphicFrameLocks noGrp="1"/>
          </p:cNvGraphicFramePr>
          <p:nvPr/>
        </p:nvGraphicFramePr>
        <p:xfrm>
          <a:off x="7366844" y="3558129"/>
          <a:ext cx="1655064" cy="1854200"/>
        </p:xfrm>
        <a:graphic>
          <a:graphicData uri="http://schemas.openxmlformats.org/drawingml/2006/table">
            <a:tbl>
              <a:tblPr firstRow="1" bandRow="1">
                <a:tableStyleId>{5FD0F851-EC5A-4D38-B0AD-8093EC10F338}</a:tableStyleId>
              </a:tblPr>
              <a:tblGrid>
                <a:gridCol w="1655064">
                  <a:extLst>
                    <a:ext uri="{9D8B030D-6E8A-4147-A177-3AD203B41FA5}">
                      <a16:colId xmlns:a16="http://schemas.microsoft.com/office/drawing/2014/main" val="4112847954"/>
                    </a:ext>
                  </a:extLst>
                </a:gridCol>
              </a:tblGrid>
              <a:tr h="370840">
                <a:tc>
                  <a:txBody>
                    <a:bodyPr/>
                    <a:lstStyle/>
                    <a:p>
                      <a:r>
                        <a:rPr lang="it-IT" dirty="0"/>
                        <a:t>ACQUISTO</a:t>
                      </a:r>
                    </a:p>
                  </a:txBody>
                  <a:tcPr/>
                </a:tc>
                <a:extLst>
                  <a:ext uri="{0D108BD9-81ED-4DB2-BD59-A6C34878D82A}">
                    <a16:rowId xmlns:a16="http://schemas.microsoft.com/office/drawing/2014/main" val="2455341578"/>
                  </a:ext>
                </a:extLst>
              </a:tr>
              <a:tr h="370840">
                <a:tc>
                  <a:txBody>
                    <a:bodyPr/>
                    <a:lstStyle/>
                    <a:p>
                      <a:r>
                        <a:rPr lang="it-IT" dirty="0"/>
                        <a:t>PRODOTTO</a:t>
                      </a:r>
                    </a:p>
                  </a:txBody>
                  <a:tcPr/>
                </a:tc>
                <a:extLst>
                  <a:ext uri="{0D108BD9-81ED-4DB2-BD59-A6C34878D82A}">
                    <a16:rowId xmlns:a16="http://schemas.microsoft.com/office/drawing/2014/main" val="3271987955"/>
                  </a:ext>
                </a:extLst>
              </a:tr>
              <a:tr h="370840">
                <a:tc>
                  <a:txBody>
                    <a:bodyPr/>
                    <a:lstStyle/>
                    <a:p>
                      <a:r>
                        <a:rPr lang="it-IT" dirty="0"/>
                        <a:t>FORNITORE</a:t>
                      </a:r>
                    </a:p>
                  </a:txBody>
                  <a:tcPr/>
                </a:tc>
                <a:extLst>
                  <a:ext uri="{0D108BD9-81ED-4DB2-BD59-A6C34878D82A}">
                    <a16:rowId xmlns:a16="http://schemas.microsoft.com/office/drawing/2014/main" val="1007162948"/>
                  </a:ext>
                </a:extLst>
              </a:tr>
              <a:tr h="370840">
                <a:tc>
                  <a:txBody>
                    <a:bodyPr/>
                    <a:lstStyle/>
                    <a:p>
                      <a:r>
                        <a:rPr lang="it-IT" dirty="0"/>
                        <a:t>DATA</a:t>
                      </a:r>
                    </a:p>
                  </a:txBody>
                  <a:tcPr/>
                </a:tc>
                <a:extLst>
                  <a:ext uri="{0D108BD9-81ED-4DB2-BD59-A6C34878D82A}">
                    <a16:rowId xmlns:a16="http://schemas.microsoft.com/office/drawing/2014/main" val="4070237788"/>
                  </a:ext>
                </a:extLst>
              </a:tr>
              <a:tr h="370840">
                <a:tc>
                  <a:txBody>
                    <a:bodyPr/>
                    <a:lstStyle/>
                    <a:p>
                      <a:r>
                        <a:rPr lang="it-IT" dirty="0"/>
                        <a:t>QUANTITA</a:t>
                      </a:r>
                    </a:p>
                  </a:txBody>
                  <a:tcPr/>
                </a:tc>
                <a:extLst>
                  <a:ext uri="{0D108BD9-81ED-4DB2-BD59-A6C34878D82A}">
                    <a16:rowId xmlns:a16="http://schemas.microsoft.com/office/drawing/2014/main" val="1009559121"/>
                  </a:ext>
                </a:extLst>
              </a:tr>
            </a:tbl>
          </a:graphicData>
        </a:graphic>
      </p:graphicFrame>
      <p:graphicFrame>
        <p:nvGraphicFramePr>
          <p:cNvPr id="14" name="Tabella 10">
            <a:extLst>
              <a:ext uri="{FF2B5EF4-FFF2-40B4-BE49-F238E27FC236}">
                <a16:creationId xmlns:a16="http://schemas.microsoft.com/office/drawing/2014/main" id="{EB98EBA4-560A-4951-929D-14F3156BF4BB}"/>
              </a:ext>
            </a:extLst>
          </p:cNvPr>
          <p:cNvGraphicFramePr>
            <a:graphicFrameLocks noGrp="1"/>
          </p:cNvGraphicFramePr>
          <p:nvPr/>
        </p:nvGraphicFramePr>
        <p:xfrm>
          <a:off x="2569233" y="1445671"/>
          <a:ext cx="1655064" cy="1112520"/>
        </p:xfrm>
        <a:graphic>
          <a:graphicData uri="http://schemas.openxmlformats.org/drawingml/2006/table">
            <a:tbl>
              <a:tblPr firstRow="1" bandRow="1">
                <a:tableStyleId>{5FD0F851-EC5A-4D38-B0AD-8093EC10F338}</a:tableStyleId>
              </a:tblPr>
              <a:tblGrid>
                <a:gridCol w="1655064">
                  <a:extLst>
                    <a:ext uri="{9D8B030D-6E8A-4147-A177-3AD203B41FA5}">
                      <a16:colId xmlns:a16="http://schemas.microsoft.com/office/drawing/2014/main" val="2800929045"/>
                    </a:ext>
                  </a:extLst>
                </a:gridCol>
              </a:tblGrid>
              <a:tr h="370840">
                <a:tc>
                  <a:txBody>
                    <a:bodyPr/>
                    <a:lstStyle/>
                    <a:p>
                      <a:r>
                        <a:rPr lang="it-IT" dirty="0"/>
                        <a:t>CLIENTE</a:t>
                      </a:r>
                    </a:p>
                  </a:txBody>
                  <a:tcPr/>
                </a:tc>
                <a:extLst>
                  <a:ext uri="{0D108BD9-81ED-4DB2-BD59-A6C34878D82A}">
                    <a16:rowId xmlns:a16="http://schemas.microsoft.com/office/drawing/2014/main" val="368118119"/>
                  </a:ext>
                </a:extLst>
              </a:tr>
              <a:tr h="370840">
                <a:tc>
                  <a:txBody>
                    <a:bodyPr/>
                    <a:lstStyle/>
                    <a:p>
                      <a:r>
                        <a:rPr lang="it-IT" dirty="0"/>
                        <a:t>CLIENTE</a:t>
                      </a:r>
                    </a:p>
                  </a:txBody>
                  <a:tcPr/>
                </a:tc>
                <a:extLst>
                  <a:ext uri="{0D108BD9-81ED-4DB2-BD59-A6C34878D82A}">
                    <a16:rowId xmlns:a16="http://schemas.microsoft.com/office/drawing/2014/main" val="3496937681"/>
                  </a:ext>
                </a:extLst>
              </a:tr>
              <a:tr h="370840">
                <a:tc>
                  <a:txBody>
                    <a:bodyPr/>
                    <a:lstStyle/>
                    <a:p>
                      <a:r>
                        <a:rPr lang="it-IT" dirty="0"/>
                        <a:t>ZONA</a:t>
                      </a:r>
                    </a:p>
                  </a:txBody>
                  <a:tcPr/>
                </a:tc>
                <a:extLst>
                  <a:ext uri="{0D108BD9-81ED-4DB2-BD59-A6C34878D82A}">
                    <a16:rowId xmlns:a16="http://schemas.microsoft.com/office/drawing/2014/main" val="3540719199"/>
                  </a:ext>
                </a:extLst>
              </a:tr>
            </a:tbl>
          </a:graphicData>
        </a:graphic>
      </p:graphicFrame>
      <p:graphicFrame>
        <p:nvGraphicFramePr>
          <p:cNvPr id="15" name="Tabella 12">
            <a:extLst>
              <a:ext uri="{FF2B5EF4-FFF2-40B4-BE49-F238E27FC236}">
                <a16:creationId xmlns:a16="http://schemas.microsoft.com/office/drawing/2014/main" id="{FF71E2EF-CE6C-4DFB-8319-A127DB33161B}"/>
              </a:ext>
            </a:extLst>
          </p:cNvPr>
          <p:cNvGraphicFramePr>
            <a:graphicFrameLocks noGrp="1"/>
          </p:cNvGraphicFramePr>
          <p:nvPr/>
        </p:nvGraphicFramePr>
        <p:xfrm>
          <a:off x="2642385" y="3558129"/>
          <a:ext cx="1655064" cy="1854200"/>
        </p:xfrm>
        <a:graphic>
          <a:graphicData uri="http://schemas.openxmlformats.org/drawingml/2006/table">
            <a:tbl>
              <a:tblPr firstRow="1" bandRow="1">
                <a:tableStyleId>{5FD0F851-EC5A-4D38-B0AD-8093EC10F338}</a:tableStyleId>
              </a:tblPr>
              <a:tblGrid>
                <a:gridCol w="1655064">
                  <a:extLst>
                    <a:ext uri="{9D8B030D-6E8A-4147-A177-3AD203B41FA5}">
                      <a16:colId xmlns:a16="http://schemas.microsoft.com/office/drawing/2014/main" val="4112847954"/>
                    </a:ext>
                  </a:extLst>
                </a:gridCol>
              </a:tblGrid>
              <a:tr h="370840">
                <a:tc>
                  <a:txBody>
                    <a:bodyPr/>
                    <a:lstStyle/>
                    <a:p>
                      <a:r>
                        <a:rPr lang="it-IT" dirty="0"/>
                        <a:t>VENDITA</a:t>
                      </a:r>
                    </a:p>
                  </a:txBody>
                  <a:tcPr/>
                </a:tc>
                <a:extLst>
                  <a:ext uri="{0D108BD9-81ED-4DB2-BD59-A6C34878D82A}">
                    <a16:rowId xmlns:a16="http://schemas.microsoft.com/office/drawing/2014/main" val="2455341578"/>
                  </a:ext>
                </a:extLst>
              </a:tr>
              <a:tr h="370840">
                <a:tc>
                  <a:txBody>
                    <a:bodyPr/>
                    <a:lstStyle/>
                    <a:p>
                      <a:r>
                        <a:rPr lang="it-IT" dirty="0"/>
                        <a:t>PRODOTTO</a:t>
                      </a:r>
                    </a:p>
                  </a:txBody>
                  <a:tcPr/>
                </a:tc>
                <a:extLst>
                  <a:ext uri="{0D108BD9-81ED-4DB2-BD59-A6C34878D82A}">
                    <a16:rowId xmlns:a16="http://schemas.microsoft.com/office/drawing/2014/main" val="3271987955"/>
                  </a:ext>
                </a:extLst>
              </a:tr>
              <a:tr h="370840">
                <a:tc>
                  <a:txBody>
                    <a:bodyPr/>
                    <a:lstStyle/>
                    <a:p>
                      <a:r>
                        <a:rPr lang="it-IT" dirty="0"/>
                        <a:t>CLIENTE</a:t>
                      </a:r>
                    </a:p>
                  </a:txBody>
                  <a:tcPr/>
                </a:tc>
                <a:extLst>
                  <a:ext uri="{0D108BD9-81ED-4DB2-BD59-A6C34878D82A}">
                    <a16:rowId xmlns:a16="http://schemas.microsoft.com/office/drawing/2014/main" val="1007162948"/>
                  </a:ext>
                </a:extLst>
              </a:tr>
              <a:tr h="370840">
                <a:tc>
                  <a:txBody>
                    <a:bodyPr/>
                    <a:lstStyle/>
                    <a:p>
                      <a:r>
                        <a:rPr lang="it-IT" dirty="0"/>
                        <a:t>DATA</a:t>
                      </a:r>
                    </a:p>
                  </a:txBody>
                  <a:tcPr/>
                </a:tc>
                <a:extLst>
                  <a:ext uri="{0D108BD9-81ED-4DB2-BD59-A6C34878D82A}">
                    <a16:rowId xmlns:a16="http://schemas.microsoft.com/office/drawing/2014/main" val="4070237788"/>
                  </a:ext>
                </a:extLst>
              </a:tr>
              <a:tr h="370840">
                <a:tc>
                  <a:txBody>
                    <a:bodyPr/>
                    <a:lstStyle/>
                    <a:p>
                      <a:r>
                        <a:rPr lang="it-IT" dirty="0"/>
                        <a:t>QUANTITA</a:t>
                      </a:r>
                    </a:p>
                  </a:txBody>
                  <a:tcPr/>
                </a:tc>
                <a:extLst>
                  <a:ext uri="{0D108BD9-81ED-4DB2-BD59-A6C34878D82A}">
                    <a16:rowId xmlns:a16="http://schemas.microsoft.com/office/drawing/2014/main" val="1009559121"/>
                  </a:ext>
                </a:extLst>
              </a:tr>
            </a:tbl>
          </a:graphicData>
        </a:graphic>
      </p:graphicFrame>
      <p:graphicFrame>
        <p:nvGraphicFramePr>
          <p:cNvPr id="2" name="Tabella 2">
            <a:extLst>
              <a:ext uri="{FF2B5EF4-FFF2-40B4-BE49-F238E27FC236}">
                <a16:creationId xmlns:a16="http://schemas.microsoft.com/office/drawing/2014/main" id="{EA3AB9AA-8B6E-4FE2-90CE-D0010761A5E5}"/>
              </a:ext>
            </a:extLst>
          </p:cNvPr>
          <p:cNvGraphicFramePr>
            <a:graphicFrameLocks noGrp="1"/>
          </p:cNvGraphicFramePr>
          <p:nvPr/>
        </p:nvGraphicFramePr>
        <p:xfrm>
          <a:off x="4813342" y="4114389"/>
          <a:ext cx="2037609" cy="741680"/>
        </p:xfrm>
        <a:graphic>
          <a:graphicData uri="http://schemas.openxmlformats.org/drawingml/2006/table">
            <a:tbl>
              <a:tblPr firstRow="1" bandRow="1">
                <a:tableStyleId>{C083E6E3-FA7D-4D7B-A595-EF9225AFEA82}</a:tableStyleId>
              </a:tblPr>
              <a:tblGrid>
                <a:gridCol w="2037609">
                  <a:extLst>
                    <a:ext uri="{9D8B030D-6E8A-4147-A177-3AD203B41FA5}">
                      <a16:colId xmlns:a16="http://schemas.microsoft.com/office/drawing/2014/main" val="4280527484"/>
                    </a:ext>
                  </a:extLst>
                </a:gridCol>
              </a:tblGrid>
              <a:tr h="370840">
                <a:tc>
                  <a:txBody>
                    <a:bodyPr/>
                    <a:lstStyle/>
                    <a:p>
                      <a:r>
                        <a:rPr lang="it-IT" dirty="0"/>
                        <a:t>TIPO PRODOTTO</a:t>
                      </a:r>
                    </a:p>
                  </a:txBody>
                  <a:tcPr/>
                </a:tc>
                <a:extLst>
                  <a:ext uri="{0D108BD9-81ED-4DB2-BD59-A6C34878D82A}">
                    <a16:rowId xmlns:a16="http://schemas.microsoft.com/office/drawing/2014/main" val="1326249979"/>
                  </a:ext>
                </a:extLst>
              </a:tr>
              <a:tr h="370840">
                <a:tc>
                  <a:txBody>
                    <a:bodyPr/>
                    <a:lstStyle/>
                    <a:p>
                      <a:r>
                        <a:rPr lang="it-IT" dirty="0"/>
                        <a:t>TIPO PRODOTTO</a:t>
                      </a:r>
                    </a:p>
                  </a:txBody>
                  <a:tcPr/>
                </a:tc>
                <a:extLst>
                  <a:ext uri="{0D108BD9-81ED-4DB2-BD59-A6C34878D82A}">
                    <a16:rowId xmlns:a16="http://schemas.microsoft.com/office/drawing/2014/main" val="453209417"/>
                  </a:ext>
                </a:extLst>
              </a:tr>
            </a:tbl>
          </a:graphicData>
        </a:graphic>
      </p:graphicFrame>
    </p:spTree>
    <p:extLst>
      <p:ext uri="{BB962C8B-B14F-4D97-AF65-F5344CB8AC3E}">
        <p14:creationId xmlns:p14="http://schemas.microsoft.com/office/powerpoint/2010/main" val="2464400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64FC8D-512D-DB4A-92DC-EAB0779CBA6D}"/>
              </a:ext>
            </a:extLst>
          </p:cNvPr>
          <p:cNvSpPr txBox="1">
            <a:spLocks/>
          </p:cNvSpPr>
          <p:nvPr/>
        </p:nvSpPr>
        <p:spPr>
          <a:xfrm>
            <a:off x="578633" y="181765"/>
            <a:ext cx="11125200" cy="84328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b="1" dirty="0"/>
              <a:t>Creazione di uno schema entità/relazioni</a:t>
            </a:r>
            <a:br>
              <a:rPr lang="en-US" dirty="0"/>
            </a:br>
            <a:endParaRPr lang="en-US" sz="2000" dirty="0">
              <a:solidFill>
                <a:srgbClr val="FF0000"/>
              </a:solidFill>
            </a:endParaRPr>
          </a:p>
        </p:txBody>
      </p:sp>
      <p:pic>
        <p:nvPicPr>
          <p:cNvPr id="5" name="Immagine 4">
            <a:extLst>
              <a:ext uri="{FF2B5EF4-FFF2-40B4-BE49-F238E27FC236}">
                <a16:creationId xmlns:a16="http://schemas.microsoft.com/office/drawing/2014/main" id="{7CE1B67F-8EE6-4791-B190-F3DAF7690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182" y="1117295"/>
            <a:ext cx="8888460" cy="4623409"/>
          </a:xfrm>
          <a:prstGeom prst="rect">
            <a:avLst/>
          </a:prstGeom>
          <a:effectLst/>
        </p:spPr>
      </p:pic>
    </p:spTree>
    <p:extLst>
      <p:ext uri="{BB962C8B-B14F-4D97-AF65-F5344CB8AC3E}">
        <p14:creationId xmlns:p14="http://schemas.microsoft.com/office/powerpoint/2010/main" val="29804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E96B828-FA17-4555-AD0F-88A2DF8A3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23" y="1730091"/>
            <a:ext cx="9548666" cy="4358083"/>
          </a:xfrm>
          <a:prstGeom prst="rect">
            <a:avLst/>
          </a:prstGeom>
        </p:spPr>
      </p:pic>
      <p:sp>
        <p:nvSpPr>
          <p:cNvPr id="5" name="Title 1">
            <a:extLst>
              <a:ext uri="{FF2B5EF4-FFF2-40B4-BE49-F238E27FC236}">
                <a16:creationId xmlns:a16="http://schemas.microsoft.com/office/drawing/2014/main" id="{E0D3BA98-055C-4E71-AA64-F7C19EE65AE4}"/>
              </a:ext>
            </a:extLst>
          </p:cNvPr>
          <p:cNvSpPr txBox="1">
            <a:spLocks noGrp="1"/>
          </p:cNvSpPr>
          <p:nvPr>
            <p:ph type="title"/>
          </p:nvPr>
        </p:nvSpPr>
        <p:spPr>
          <a:xfrm>
            <a:off x="3963482" y="443345"/>
            <a:ext cx="426186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b="1" dirty="0"/>
              <a:t>Il Punto d’Ingresso!</a:t>
            </a:r>
            <a:br>
              <a:rPr lang="en-US" dirty="0"/>
            </a:br>
            <a:endParaRPr lang="en-US" sz="2000" dirty="0">
              <a:solidFill>
                <a:srgbClr val="FF0000"/>
              </a:solidFill>
            </a:endParaRPr>
          </a:p>
        </p:txBody>
      </p:sp>
      <p:sp>
        <p:nvSpPr>
          <p:cNvPr id="7" name="CasellaDiTesto 6">
            <a:extLst>
              <a:ext uri="{FF2B5EF4-FFF2-40B4-BE49-F238E27FC236}">
                <a16:creationId xmlns:a16="http://schemas.microsoft.com/office/drawing/2014/main" id="{884501F9-A8F9-4072-8C00-F7F8AC1C5C33}"/>
              </a:ext>
            </a:extLst>
          </p:cNvPr>
          <p:cNvSpPr txBox="1"/>
          <p:nvPr/>
        </p:nvSpPr>
        <p:spPr>
          <a:xfrm>
            <a:off x="3691157" y="1072277"/>
            <a:ext cx="4420998" cy="584775"/>
          </a:xfrm>
          <a:prstGeom prst="rect">
            <a:avLst/>
          </a:prstGeom>
          <a:noFill/>
        </p:spPr>
        <p:txBody>
          <a:bodyPr wrap="square">
            <a:spAutoFit/>
          </a:bodyPr>
          <a:lstStyle/>
          <a:p>
            <a:r>
              <a:rPr lang="it-IT" sz="3200" dirty="0"/>
              <a:t>capancioni.com/odcec22</a:t>
            </a:r>
          </a:p>
        </p:txBody>
      </p:sp>
    </p:spTree>
    <p:extLst>
      <p:ext uri="{BB962C8B-B14F-4D97-AF65-F5344CB8AC3E}">
        <p14:creationId xmlns:p14="http://schemas.microsoft.com/office/powerpoint/2010/main" val="102823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6170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2554" y="206231"/>
            <a:ext cx="2792245" cy="2792245"/>
          </a:xfrm>
          <a:prstGeom prst="rect">
            <a:avLst/>
          </a:prstGeom>
        </p:spPr>
      </p:pic>
      <p:sp>
        <p:nvSpPr>
          <p:cNvPr id="8" name="Title 3"/>
          <p:cNvSpPr>
            <a:spLocks noGrp="1"/>
          </p:cNvSpPr>
          <p:nvPr>
            <p:ph type="ctrTitle"/>
          </p:nvPr>
        </p:nvSpPr>
        <p:spPr>
          <a:xfrm>
            <a:off x="313698" y="2791969"/>
            <a:ext cx="11125199" cy="1470025"/>
          </a:xfrm>
        </p:spPr>
        <p:txBody>
          <a:bodyPr/>
          <a:lstStyle/>
          <a:p>
            <a:pPr algn="ctr"/>
            <a:r>
              <a:rPr lang="it-IT" b="1" dirty="0"/>
              <a:t>Corso APEX ODCEC Milano:</a:t>
            </a:r>
            <a:br>
              <a:rPr lang="it-IT" b="1" dirty="0"/>
            </a:br>
            <a:r>
              <a:rPr lang="it-IT" b="1" dirty="0"/>
              <a:t>23-Set-22 - 27-Gen-23</a:t>
            </a:r>
            <a:endParaRPr lang="en-US" b="1" dirty="0"/>
          </a:p>
        </p:txBody>
      </p:sp>
      <p:sp>
        <p:nvSpPr>
          <p:cNvPr id="4" name="Title 3">
            <a:extLst>
              <a:ext uri="{FF2B5EF4-FFF2-40B4-BE49-F238E27FC236}">
                <a16:creationId xmlns:a16="http://schemas.microsoft.com/office/drawing/2014/main" id="{258DB05E-ABCA-4D57-91B9-19E9AA53AFDF}"/>
              </a:ext>
            </a:extLst>
          </p:cNvPr>
          <p:cNvSpPr txBox="1">
            <a:spLocks/>
          </p:cNvSpPr>
          <p:nvPr/>
        </p:nvSpPr>
        <p:spPr>
          <a:xfrm>
            <a:off x="6748273" y="5285232"/>
            <a:ext cx="5586984"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Ing. Roberto Capancioni</a:t>
            </a:r>
            <a:endParaRPr lang="en-US" sz="3200" b="1" dirty="0"/>
          </a:p>
        </p:txBody>
      </p:sp>
      <p:sp>
        <p:nvSpPr>
          <p:cNvPr id="5" name="Title 3">
            <a:extLst>
              <a:ext uri="{FF2B5EF4-FFF2-40B4-BE49-F238E27FC236}">
                <a16:creationId xmlns:a16="http://schemas.microsoft.com/office/drawing/2014/main" id="{14F8B358-9741-4437-A404-A2AE3087B4C7}"/>
              </a:ext>
            </a:extLst>
          </p:cNvPr>
          <p:cNvSpPr txBox="1">
            <a:spLocks/>
          </p:cNvSpPr>
          <p:nvPr/>
        </p:nvSpPr>
        <p:spPr>
          <a:xfrm>
            <a:off x="804671" y="5285232"/>
            <a:ext cx="4329391"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23 Settembre 2022</a:t>
            </a:r>
            <a:endParaRPr lang="en-US" sz="3200" b="1" dirty="0"/>
          </a:p>
        </p:txBody>
      </p:sp>
    </p:spTree>
    <p:extLst>
      <p:ext uri="{BB962C8B-B14F-4D97-AF65-F5344CB8AC3E}">
        <p14:creationId xmlns:p14="http://schemas.microsoft.com/office/powerpoint/2010/main" val="35400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64FC8D-512D-DB4A-92DC-EAB0779CBA6D}"/>
              </a:ext>
            </a:extLst>
          </p:cNvPr>
          <p:cNvSpPr txBox="1">
            <a:spLocks/>
          </p:cNvSpPr>
          <p:nvPr/>
        </p:nvSpPr>
        <p:spPr>
          <a:xfrm>
            <a:off x="578633" y="181765"/>
            <a:ext cx="11125200" cy="84328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t>Chi </a:t>
            </a:r>
            <a:r>
              <a:rPr lang="en-US" dirty="0" err="1"/>
              <a:t>Sono</a:t>
            </a:r>
            <a:br>
              <a:rPr lang="en-US" dirty="0"/>
            </a:br>
            <a:endParaRPr lang="en-US" sz="2000" dirty="0">
              <a:solidFill>
                <a:srgbClr val="FF0000"/>
              </a:solidFill>
            </a:endParaRPr>
          </a:p>
        </p:txBody>
      </p:sp>
      <p:pic>
        <p:nvPicPr>
          <p:cNvPr id="3" name="Immagine 2" descr="Immagine che contiene persona, uomo, esterni, abbigliamento&#10;&#10;Descrizione generata automaticamente">
            <a:extLst>
              <a:ext uri="{FF2B5EF4-FFF2-40B4-BE49-F238E27FC236}">
                <a16:creationId xmlns:a16="http://schemas.microsoft.com/office/drawing/2014/main" id="{3EFCD16E-5D81-4D46-A641-5A1F4187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945" y="1025047"/>
            <a:ext cx="3940607" cy="3940607"/>
          </a:xfrm>
          <a:prstGeom prst="rect">
            <a:avLst/>
          </a:prstGeom>
        </p:spPr>
      </p:pic>
      <p:sp>
        <p:nvSpPr>
          <p:cNvPr id="7" name="Content Placeholder 2">
            <a:extLst>
              <a:ext uri="{FF2B5EF4-FFF2-40B4-BE49-F238E27FC236}">
                <a16:creationId xmlns:a16="http://schemas.microsoft.com/office/drawing/2014/main" id="{4BAF7099-CE73-415A-873E-BDF636B85923}"/>
              </a:ext>
            </a:extLst>
          </p:cNvPr>
          <p:cNvSpPr txBox="1">
            <a:spLocks/>
          </p:cNvSpPr>
          <p:nvPr/>
        </p:nvSpPr>
        <p:spPr>
          <a:xfrm>
            <a:off x="670673" y="1214202"/>
            <a:ext cx="6386232" cy="4429596"/>
          </a:xfrm>
          <a:prstGeom prst="rect">
            <a:avLst/>
          </a:prstGeom>
        </p:spPr>
        <p:txBody>
          <a:bodyPr lIns="91412" tIns="45707" rIns="91412" bIns="45707"/>
          <a:lstStyle>
            <a:lvl1pPr marL="228581" indent="-228581" algn="l" defTabSz="914323"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879" indent="-228581" algn="l" defTabSz="914323"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459"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040"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62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20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78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363"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94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74298" lvl="1" indent="0">
              <a:lnSpc>
                <a:spcPct val="100000"/>
              </a:lnSpc>
              <a:spcBef>
                <a:spcPts val="0"/>
              </a:spcBef>
              <a:spcAft>
                <a:spcPts val="1200"/>
              </a:spcAft>
              <a:buNone/>
            </a:pPr>
            <a:r>
              <a:rPr lang="it-IT" sz="2800" dirty="0">
                <a:solidFill>
                  <a:schemeClr val="tx2"/>
                </a:solidFill>
              </a:rPr>
              <a:t>Ing. Roberto Capancioni</a:t>
            </a:r>
          </a:p>
          <a:p>
            <a:pPr lvl="1">
              <a:lnSpc>
                <a:spcPct val="100000"/>
              </a:lnSpc>
              <a:spcBef>
                <a:spcPts val="0"/>
              </a:spcBef>
              <a:spcAft>
                <a:spcPts val="1200"/>
              </a:spcAft>
            </a:pPr>
            <a:r>
              <a:rPr lang="it-IT" sz="2800" dirty="0">
                <a:solidFill>
                  <a:schemeClr val="tx2"/>
                </a:solidFill>
              </a:rPr>
              <a:t>Sviluppo Oracle APEX</a:t>
            </a: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r>
              <a:rPr lang="it-IT" sz="2800" dirty="0">
                <a:solidFill>
                  <a:schemeClr val="tx2"/>
                </a:solidFill>
              </a:rPr>
              <a:t>Board </a:t>
            </a:r>
            <a:r>
              <a:rPr lang="it-IT" sz="2800" dirty="0" err="1">
                <a:solidFill>
                  <a:schemeClr val="tx2"/>
                </a:solidFill>
              </a:rPr>
              <a:t>Member</a:t>
            </a:r>
            <a:r>
              <a:rPr lang="it-IT" sz="2800" dirty="0">
                <a:solidFill>
                  <a:schemeClr val="tx2"/>
                </a:solidFill>
              </a:rPr>
              <a:t> ITOUG</a:t>
            </a:r>
          </a:p>
          <a:p>
            <a:pPr marL="274298" lvl="1" indent="0">
              <a:lnSpc>
                <a:spcPct val="100000"/>
              </a:lnSpc>
              <a:spcBef>
                <a:spcPts val="0"/>
              </a:spcBef>
              <a:spcAft>
                <a:spcPts val="1200"/>
              </a:spcAft>
              <a:buNone/>
            </a:pPr>
            <a:endParaRPr lang="it-IT" sz="2800" dirty="0">
              <a:solidFill>
                <a:schemeClr val="tx2"/>
              </a:solidFill>
            </a:endParaRPr>
          </a:p>
        </p:txBody>
      </p:sp>
      <p:pic>
        <p:nvPicPr>
          <p:cNvPr id="5" name="Immagine 4">
            <a:extLst>
              <a:ext uri="{FF2B5EF4-FFF2-40B4-BE49-F238E27FC236}">
                <a16:creationId xmlns:a16="http://schemas.microsoft.com/office/drawing/2014/main" id="{B3D90237-C06D-4B18-87EB-018F1FF26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596" y="4734541"/>
            <a:ext cx="2286000" cy="628650"/>
          </a:xfrm>
          <a:prstGeom prst="rect">
            <a:avLst/>
          </a:prstGeom>
        </p:spPr>
      </p:pic>
      <p:pic>
        <p:nvPicPr>
          <p:cNvPr id="10" name="Immagine 9">
            <a:extLst>
              <a:ext uri="{FF2B5EF4-FFF2-40B4-BE49-F238E27FC236}">
                <a16:creationId xmlns:a16="http://schemas.microsoft.com/office/drawing/2014/main" id="{10587889-232F-4892-971B-DA56865E67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8596" y="2376650"/>
            <a:ext cx="3311100" cy="1195443"/>
          </a:xfrm>
          <a:prstGeom prst="rect">
            <a:avLst/>
          </a:prstGeom>
        </p:spPr>
      </p:pic>
      <p:sp>
        <p:nvSpPr>
          <p:cNvPr id="11" name="CasellaDiTesto 10">
            <a:extLst>
              <a:ext uri="{FF2B5EF4-FFF2-40B4-BE49-F238E27FC236}">
                <a16:creationId xmlns:a16="http://schemas.microsoft.com/office/drawing/2014/main" id="{3E4BAA3F-3D9D-4FA1-B15D-C1AE245A318E}"/>
              </a:ext>
            </a:extLst>
          </p:cNvPr>
          <p:cNvSpPr txBox="1"/>
          <p:nvPr/>
        </p:nvSpPr>
        <p:spPr>
          <a:xfrm>
            <a:off x="6358855" y="5363191"/>
            <a:ext cx="4404220" cy="914400"/>
          </a:xfrm>
          <a:prstGeom prst="rect">
            <a:avLst/>
          </a:prstGeom>
          <a:noFill/>
        </p:spPr>
        <p:txBody>
          <a:bodyPr wrap="none" lIns="0" tIns="0" rIns="0" bIns="0" rtlCol="0">
            <a:noAutofit/>
          </a:bodyPr>
          <a:lstStyle/>
          <a:p>
            <a:pPr>
              <a:lnSpc>
                <a:spcPct val="90000"/>
              </a:lnSpc>
            </a:pPr>
            <a:r>
              <a:rPr lang="it-IT" dirty="0"/>
              <a:t>     Email: </a:t>
            </a:r>
            <a:r>
              <a:rPr lang="it-IT" dirty="0">
                <a:hlinkClick r:id="rId6"/>
              </a:rPr>
              <a:t>sviluppo@capancioni.com</a:t>
            </a:r>
            <a:endParaRPr lang="it-IT" dirty="0"/>
          </a:p>
          <a:p>
            <a:pPr>
              <a:lnSpc>
                <a:spcPct val="90000"/>
              </a:lnSpc>
            </a:pPr>
            <a:r>
              <a:rPr lang="it-IT" dirty="0"/>
              <a:t>Linkedin: </a:t>
            </a:r>
            <a:r>
              <a:rPr lang="it-IT" dirty="0">
                <a:hlinkClick r:id="rId7"/>
              </a:rPr>
              <a:t>https://www.linkedin.com/in/robertocapancioni</a:t>
            </a:r>
            <a:endParaRPr lang="it-IT" dirty="0"/>
          </a:p>
          <a:p>
            <a:pPr>
              <a:lnSpc>
                <a:spcPct val="90000"/>
              </a:lnSpc>
            </a:pPr>
            <a:r>
              <a:rPr lang="it-IT" dirty="0"/>
              <a:t>   ITOUG: </a:t>
            </a:r>
            <a:r>
              <a:rPr lang="it-IT" dirty="0">
                <a:hlinkClick r:id="rId8"/>
              </a:rPr>
              <a:t>https://itoug.it</a:t>
            </a:r>
            <a:endParaRPr lang="it-IT" dirty="0"/>
          </a:p>
          <a:p>
            <a:pPr>
              <a:lnSpc>
                <a:spcPct val="90000"/>
              </a:lnSpc>
            </a:pPr>
            <a:endParaRPr lang="it-IT" dirty="0"/>
          </a:p>
          <a:p>
            <a:pPr>
              <a:lnSpc>
                <a:spcPct val="90000"/>
              </a:lnSpc>
            </a:pPr>
            <a:endParaRPr lang="it-IT" dirty="0"/>
          </a:p>
        </p:txBody>
      </p:sp>
    </p:spTree>
    <p:extLst>
      <p:ext uri="{BB962C8B-B14F-4D97-AF65-F5344CB8AC3E}">
        <p14:creationId xmlns:p14="http://schemas.microsoft.com/office/powerpoint/2010/main" val="168273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172837-2520-4776-8356-44CB29C5A784}"/>
              </a:ext>
            </a:extLst>
          </p:cNvPr>
          <p:cNvSpPr>
            <a:spLocks noGrp="1"/>
          </p:cNvSpPr>
          <p:nvPr>
            <p:ph type="title"/>
          </p:nvPr>
        </p:nvSpPr>
        <p:spPr>
          <a:xfrm>
            <a:off x="2247750" y="267524"/>
            <a:ext cx="7628689" cy="888768"/>
          </a:xfrm>
        </p:spPr>
        <p:txBody>
          <a:bodyPr anchor="t">
            <a:noAutofit/>
          </a:bodyPr>
          <a:lstStyle/>
          <a:p>
            <a:r>
              <a:rPr lang="en-US" b="1" dirty="0" err="1"/>
              <a:t>Cos’è</a:t>
            </a:r>
            <a:r>
              <a:rPr lang="en-US" b="1" dirty="0"/>
              <a:t> Oracle APEX?</a:t>
            </a:r>
          </a:p>
        </p:txBody>
      </p:sp>
      <p:sp>
        <p:nvSpPr>
          <p:cNvPr id="5" name="Text Placeholder 2">
            <a:extLst>
              <a:ext uri="{FF2B5EF4-FFF2-40B4-BE49-F238E27FC236}">
                <a16:creationId xmlns:a16="http://schemas.microsoft.com/office/drawing/2014/main" id="{785CB8DE-07E1-467B-9FFE-8BA1B974880F}"/>
              </a:ext>
            </a:extLst>
          </p:cNvPr>
          <p:cNvSpPr txBox="1">
            <a:spLocks/>
          </p:cNvSpPr>
          <p:nvPr/>
        </p:nvSpPr>
        <p:spPr>
          <a:xfrm>
            <a:off x="531674" y="915055"/>
            <a:ext cx="11122302" cy="343210"/>
          </a:xfrm>
          <a:prstGeom prst="rect">
            <a:avLst/>
          </a:prstGeom>
        </p:spPr>
        <p:txBody>
          <a:bodyPr vert="horz" lIns="0" tIns="0" rIns="0" bIns="0" rtlCol="0">
            <a:noAutofit/>
          </a:bodyPr>
          <a:lstStyle/>
          <a:p>
            <a:pPr marL="1588">
              <a:lnSpc>
                <a:spcPct val="90000"/>
              </a:lnSpc>
              <a:buClr>
                <a:schemeClr val="tx1">
                  <a:lumMod val="60000"/>
                  <a:lumOff val="40000"/>
                </a:schemeClr>
              </a:buClr>
              <a:defRPr/>
            </a:pPr>
            <a:r>
              <a:rPr lang="en-US" sz="2399" b="1" dirty="0">
                <a:solidFill>
                  <a:srgbClr val="FF0000"/>
                </a:solidFill>
              </a:rPr>
              <a:t>Framework di </a:t>
            </a:r>
            <a:r>
              <a:rPr lang="en-US" sz="2399" b="1" dirty="0" err="1">
                <a:solidFill>
                  <a:srgbClr val="FF0000"/>
                </a:solidFill>
              </a:rPr>
              <a:t>sviluppo</a:t>
            </a:r>
            <a:r>
              <a:rPr lang="en-US" sz="2399" b="1" dirty="0">
                <a:solidFill>
                  <a:srgbClr val="FF0000"/>
                </a:solidFill>
              </a:rPr>
              <a:t> web </a:t>
            </a:r>
            <a:r>
              <a:rPr lang="en-US" sz="2399" b="1" dirty="0" err="1">
                <a:solidFill>
                  <a:srgbClr val="FF0000"/>
                </a:solidFill>
              </a:rPr>
              <a:t>incentrato</a:t>
            </a:r>
            <a:r>
              <a:rPr lang="en-US" sz="2399" b="1" dirty="0">
                <a:solidFill>
                  <a:srgbClr val="FF0000"/>
                </a:solidFill>
              </a:rPr>
              <a:t> </a:t>
            </a:r>
            <a:r>
              <a:rPr lang="en-US" sz="2399" b="1" dirty="0" err="1">
                <a:solidFill>
                  <a:srgbClr val="FF0000"/>
                </a:solidFill>
              </a:rPr>
              <a:t>su</a:t>
            </a:r>
            <a:r>
              <a:rPr lang="en-US" sz="2399" b="1" dirty="0">
                <a:solidFill>
                  <a:srgbClr val="FF0000"/>
                </a:solidFill>
              </a:rPr>
              <a:t> Database Oracle</a:t>
            </a:r>
          </a:p>
          <a:p>
            <a:pPr marL="1588" defTabSz="914126">
              <a:lnSpc>
                <a:spcPct val="90000"/>
              </a:lnSpc>
              <a:buClr>
                <a:schemeClr val="tx1">
                  <a:lumMod val="60000"/>
                  <a:lumOff val="40000"/>
                </a:schemeClr>
              </a:buClr>
              <a:defRPr/>
            </a:pPr>
            <a:endParaRPr lang="en-US" sz="2399" b="1" dirty="0">
              <a:solidFill>
                <a:srgbClr val="FF0000"/>
              </a:solidFill>
            </a:endParaRPr>
          </a:p>
        </p:txBody>
      </p:sp>
      <p:pic>
        <p:nvPicPr>
          <p:cNvPr id="6" name="Picture 13" descr="browser-based-apps-512.png">
            <a:extLst>
              <a:ext uri="{FF2B5EF4-FFF2-40B4-BE49-F238E27FC236}">
                <a16:creationId xmlns:a16="http://schemas.microsoft.com/office/drawing/2014/main" id="{88EE69BA-B2E5-42C5-BAF0-6B5E07965CF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574" y="1600676"/>
            <a:ext cx="2996419" cy="2996419"/>
          </a:xfrm>
          <a:prstGeom prst="rect">
            <a:avLst/>
          </a:prstGeom>
        </p:spPr>
      </p:pic>
      <p:pic>
        <p:nvPicPr>
          <p:cNvPr id="7" name="Picture 14" descr="visualize-maintain-data-512.png">
            <a:extLst>
              <a:ext uri="{FF2B5EF4-FFF2-40B4-BE49-F238E27FC236}">
                <a16:creationId xmlns:a16="http://schemas.microsoft.com/office/drawing/2014/main" id="{160DF07C-AFF1-4F17-9931-14258BF20C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9222" y="1600753"/>
            <a:ext cx="2997929" cy="2997929"/>
          </a:xfrm>
          <a:prstGeom prst="rect">
            <a:avLst/>
          </a:prstGeom>
        </p:spPr>
      </p:pic>
      <p:pic>
        <p:nvPicPr>
          <p:cNvPr id="8" name="Picture 15" descr="sql-dev-512.png">
            <a:extLst>
              <a:ext uri="{FF2B5EF4-FFF2-40B4-BE49-F238E27FC236}">
                <a16:creationId xmlns:a16="http://schemas.microsoft.com/office/drawing/2014/main" id="{BEE25661-53A3-44E1-B2D4-1DB59C8745E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78229" y="1524496"/>
            <a:ext cx="2996419" cy="2996419"/>
          </a:xfrm>
          <a:prstGeom prst="rect">
            <a:avLst/>
          </a:prstGeom>
        </p:spPr>
      </p:pic>
      <p:sp>
        <p:nvSpPr>
          <p:cNvPr id="9" name="Rectangle 16">
            <a:extLst>
              <a:ext uri="{FF2B5EF4-FFF2-40B4-BE49-F238E27FC236}">
                <a16:creationId xmlns:a16="http://schemas.microsoft.com/office/drawing/2014/main" id="{6FF685C6-90A7-4E48-AC46-BFB7EF18D2F5}"/>
              </a:ext>
            </a:extLst>
          </p:cNvPr>
          <p:cNvSpPr/>
          <p:nvPr/>
        </p:nvSpPr>
        <p:spPr>
          <a:xfrm>
            <a:off x="796746" y="4724063"/>
            <a:ext cx="3405043" cy="1200016"/>
          </a:xfrm>
          <a:prstGeom prst="rect">
            <a:avLst/>
          </a:prstGeom>
        </p:spPr>
        <p:txBody>
          <a:bodyPr wrap="square">
            <a:spAutoFit/>
          </a:bodyPr>
          <a:lstStyle/>
          <a:p>
            <a:r>
              <a:rPr lang="en-US" sz="2399" dirty="0" err="1"/>
              <a:t>Sviluppo</a:t>
            </a:r>
            <a:r>
              <a:rPr lang="en-US" sz="2399" dirty="0"/>
              <a:t> di web app per desktop e </a:t>
            </a:r>
            <a:r>
              <a:rPr lang="en-US" sz="2399" dirty="0" err="1"/>
              <a:t>dispositivi</a:t>
            </a:r>
            <a:r>
              <a:rPr lang="en-US" sz="2399" dirty="0"/>
              <a:t> </a:t>
            </a:r>
            <a:r>
              <a:rPr lang="en-US" sz="2399" dirty="0" err="1"/>
              <a:t>mobili</a:t>
            </a:r>
            <a:endParaRPr lang="en-US" sz="2399" dirty="0"/>
          </a:p>
        </p:txBody>
      </p:sp>
      <p:sp>
        <p:nvSpPr>
          <p:cNvPr id="10" name="Rectangle 17">
            <a:extLst>
              <a:ext uri="{FF2B5EF4-FFF2-40B4-BE49-F238E27FC236}">
                <a16:creationId xmlns:a16="http://schemas.microsoft.com/office/drawing/2014/main" id="{AF50597A-9C31-46D2-9C6E-1E7FE14E3E95}"/>
              </a:ext>
            </a:extLst>
          </p:cNvPr>
          <p:cNvSpPr/>
          <p:nvPr/>
        </p:nvSpPr>
        <p:spPr>
          <a:xfrm>
            <a:off x="4645402" y="4724063"/>
            <a:ext cx="3580467" cy="830781"/>
          </a:xfrm>
          <a:prstGeom prst="rect">
            <a:avLst/>
          </a:prstGeom>
        </p:spPr>
        <p:txBody>
          <a:bodyPr wrap="square">
            <a:spAutoFit/>
          </a:bodyPr>
          <a:lstStyle/>
          <a:p>
            <a:r>
              <a:rPr lang="en-US" sz="2399" dirty="0" err="1"/>
              <a:t>Visualizza</a:t>
            </a:r>
            <a:r>
              <a:rPr lang="en-US" sz="2399" dirty="0"/>
              <a:t> e </a:t>
            </a:r>
            <a:r>
              <a:rPr lang="en-US" sz="2399" dirty="0" err="1"/>
              <a:t>gestisce</a:t>
            </a:r>
            <a:r>
              <a:rPr lang="en-US" sz="2399" dirty="0"/>
              <a:t> </a:t>
            </a:r>
            <a:r>
              <a:rPr lang="en-US" sz="2399" dirty="0" err="1"/>
              <a:t>dati</a:t>
            </a:r>
            <a:r>
              <a:rPr lang="en-US" sz="2399" dirty="0"/>
              <a:t> </a:t>
            </a:r>
            <a:r>
              <a:rPr lang="en-US" sz="2399" dirty="0" err="1"/>
              <a:t>struttuati</a:t>
            </a:r>
            <a:endParaRPr lang="en-US" sz="2399" dirty="0"/>
          </a:p>
        </p:txBody>
      </p:sp>
      <p:sp>
        <p:nvSpPr>
          <p:cNvPr id="13" name="Rectangle 18">
            <a:extLst>
              <a:ext uri="{FF2B5EF4-FFF2-40B4-BE49-F238E27FC236}">
                <a16:creationId xmlns:a16="http://schemas.microsoft.com/office/drawing/2014/main" id="{3BC6D910-1018-4028-A05F-95361F8C903B}"/>
              </a:ext>
            </a:extLst>
          </p:cNvPr>
          <p:cNvSpPr/>
          <p:nvPr/>
        </p:nvSpPr>
        <p:spPr>
          <a:xfrm>
            <a:off x="8378229" y="4724063"/>
            <a:ext cx="3275747" cy="1200016"/>
          </a:xfrm>
          <a:prstGeom prst="rect">
            <a:avLst/>
          </a:prstGeom>
        </p:spPr>
        <p:txBody>
          <a:bodyPr wrap="square">
            <a:spAutoFit/>
          </a:bodyPr>
          <a:lstStyle/>
          <a:p>
            <a:r>
              <a:rPr lang="it-IT" sz="2399" dirty="0"/>
              <a:t>Sfrutta le competenze SQL e le funzionalità del database</a:t>
            </a:r>
            <a:endParaRPr lang="en-US" sz="2399" dirty="0"/>
          </a:p>
        </p:txBody>
      </p:sp>
    </p:spTree>
    <p:extLst>
      <p:ext uri="{BB962C8B-B14F-4D97-AF65-F5344CB8AC3E}">
        <p14:creationId xmlns:p14="http://schemas.microsoft.com/office/powerpoint/2010/main" val="121967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3DA164A-4FFF-432E-8D79-EBDFFBB073B2}"/>
              </a:ext>
            </a:extLst>
          </p:cNvPr>
          <p:cNvSpPr>
            <a:spLocks noGrp="1"/>
          </p:cNvSpPr>
          <p:nvPr>
            <p:ph type="title"/>
          </p:nvPr>
        </p:nvSpPr>
        <p:spPr>
          <a:xfrm>
            <a:off x="2636254" y="454024"/>
            <a:ext cx="9971911" cy="707676"/>
          </a:xfrm>
        </p:spPr>
        <p:txBody>
          <a:bodyPr>
            <a:normAutofit fontScale="90000"/>
          </a:bodyPr>
          <a:lstStyle/>
          <a:p>
            <a:r>
              <a:rPr lang="en-US" b="1" dirty="0" err="1"/>
              <a:t>Interfaccia</a:t>
            </a:r>
            <a:r>
              <a:rPr lang="en-US" b="1" dirty="0"/>
              <a:t> per </a:t>
            </a:r>
            <a:r>
              <a:rPr lang="en-US" b="1" dirty="0" err="1"/>
              <a:t>ogni</a:t>
            </a:r>
            <a:r>
              <a:rPr lang="en-US" b="1" dirty="0"/>
              <a:t> Device</a:t>
            </a:r>
            <a:br>
              <a:rPr lang="en-US" dirty="0"/>
            </a:br>
            <a:endParaRPr lang="en-US" dirty="0"/>
          </a:p>
        </p:txBody>
      </p:sp>
      <p:sp>
        <p:nvSpPr>
          <p:cNvPr id="8" name="Design Tables">
            <a:extLst>
              <a:ext uri="{FF2B5EF4-FFF2-40B4-BE49-F238E27FC236}">
                <a16:creationId xmlns:a16="http://schemas.microsoft.com/office/drawing/2014/main" id="{6F9343B7-C8E0-4F1F-8230-E27995500BBB}"/>
              </a:ext>
            </a:extLst>
          </p:cNvPr>
          <p:cNvSpPr txBox="1"/>
          <p:nvPr/>
        </p:nvSpPr>
        <p:spPr>
          <a:xfrm>
            <a:off x="2122823" y="5137334"/>
            <a:ext cx="7940014" cy="912804"/>
          </a:xfrm>
          <a:prstGeom prst="rect">
            <a:avLst/>
          </a:prstGeom>
          <a:ln w="12700">
            <a:miter lim="400000"/>
          </a:ln>
          <a:extLst>
            <a:ext uri="{C572A759-6A51-4108-AA02-DFA0A04FC94B}">
              <ma14:wrappingTextBoxFlag xmlns="" xmlns:ma14="http://schemas.microsoft.com/office/mac/drawingml/2011/main" val="1"/>
            </a:ext>
          </a:extLst>
        </p:spPr>
        <p:txBody>
          <a:bodyPr wrap="none" lIns="25379" tIns="25379" rIns="25379" bIns="25379" anchor="ctr">
            <a:spAutoFit/>
          </a:bodyPr>
          <a:lstStyle>
            <a:lvl1pPr algn="l">
              <a:spcBef>
                <a:spcPts val="5900"/>
              </a:spcBef>
              <a:defRPr sz="5200">
                <a:latin typeface="+mn-lt"/>
                <a:ea typeface="+mn-ea"/>
                <a:cs typeface="+mn-cs"/>
                <a:sym typeface="Helvetica Neue Light"/>
              </a:defRPr>
            </a:lvl1pPr>
          </a:lstStyle>
          <a:p>
            <a:pPr algn="ctr">
              <a:spcBef>
                <a:spcPts val="0"/>
              </a:spcBef>
            </a:pPr>
            <a:r>
              <a:rPr lang="en-US" sz="2799" dirty="0"/>
              <a:t>UI </a:t>
            </a:r>
            <a:r>
              <a:rPr lang="en-US" sz="2799" dirty="0" err="1"/>
              <a:t>Moderna</a:t>
            </a:r>
            <a:r>
              <a:rPr lang="en-US" sz="2799" dirty="0"/>
              <a:t>, </a:t>
            </a:r>
            <a:r>
              <a:rPr lang="en-US" sz="2799" dirty="0" err="1"/>
              <a:t>intuitiva</a:t>
            </a:r>
            <a:r>
              <a:rPr lang="en-US" sz="2799" dirty="0"/>
              <a:t>, </a:t>
            </a:r>
            <a:r>
              <a:rPr lang="en-US" sz="2799" dirty="0" err="1"/>
              <a:t>accessibile</a:t>
            </a:r>
            <a:r>
              <a:rPr lang="en-US" sz="2799" dirty="0"/>
              <a:t> da </a:t>
            </a:r>
            <a:r>
              <a:rPr lang="en-US" sz="2799" dirty="0" err="1"/>
              <a:t>ogni</a:t>
            </a:r>
            <a:r>
              <a:rPr lang="en-US" sz="2799" dirty="0"/>
              <a:t> </a:t>
            </a:r>
            <a:r>
              <a:rPr lang="en-US" sz="2799" dirty="0" err="1"/>
              <a:t>dispositivo</a:t>
            </a:r>
            <a:r>
              <a:rPr lang="en-US" sz="2799" dirty="0"/>
              <a:t>,</a:t>
            </a:r>
          </a:p>
          <a:p>
            <a:pPr algn="ctr">
              <a:spcBef>
                <a:spcPts val="0"/>
              </a:spcBef>
            </a:pPr>
            <a:r>
              <a:rPr lang="en-US" sz="2799" dirty="0"/>
              <a:t>Responsive  e </a:t>
            </a:r>
            <a:r>
              <a:rPr lang="en-US" sz="2799" dirty="0" err="1"/>
              <a:t>completamente</a:t>
            </a:r>
            <a:r>
              <a:rPr lang="en-US" sz="2799" dirty="0"/>
              <a:t> </a:t>
            </a:r>
            <a:r>
              <a:rPr lang="en-US" sz="2799" dirty="0" err="1"/>
              <a:t>personalizzabile</a:t>
            </a:r>
            <a:endParaRPr lang="en-US" sz="2799" dirty="0"/>
          </a:p>
        </p:txBody>
      </p:sp>
      <p:pic>
        <p:nvPicPr>
          <p:cNvPr id="9" name="Picture 26">
            <a:extLst>
              <a:ext uri="{FF2B5EF4-FFF2-40B4-BE49-F238E27FC236}">
                <a16:creationId xmlns:a16="http://schemas.microsoft.com/office/drawing/2014/main" id="{7BDCF13F-08CA-4965-8E85-4B86F7720111}"/>
              </a:ext>
            </a:extLst>
          </p:cNvPr>
          <p:cNvPicPr>
            <a:picLocks noChangeAspect="1"/>
          </p:cNvPicPr>
          <p:nvPr/>
        </p:nvPicPr>
        <p:blipFill>
          <a:blip r:embed="rId2"/>
          <a:stretch>
            <a:fillRect/>
          </a:stretch>
        </p:blipFill>
        <p:spPr>
          <a:xfrm>
            <a:off x="1034891" y="1071153"/>
            <a:ext cx="10115867" cy="4066181"/>
          </a:xfrm>
          <a:prstGeom prst="rect">
            <a:avLst/>
          </a:prstGeom>
          <a:noFill/>
          <a:ln>
            <a:noFill/>
          </a:ln>
        </p:spPr>
      </p:pic>
    </p:spTree>
    <p:extLst>
      <p:ext uri="{BB962C8B-B14F-4D97-AF65-F5344CB8AC3E}">
        <p14:creationId xmlns:p14="http://schemas.microsoft.com/office/powerpoint/2010/main" val="96726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9918EDE-27DE-42C3-97C1-3F9EB9D53443}"/>
              </a:ext>
            </a:extLst>
          </p:cNvPr>
          <p:cNvSpPr txBox="1">
            <a:spLocks/>
          </p:cNvSpPr>
          <p:nvPr/>
        </p:nvSpPr>
        <p:spPr>
          <a:xfrm>
            <a:off x="2541201" y="182611"/>
            <a:ext cx="6217961" cy="84306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3599" dirty="0"/>
              <a:t>Oracle APEX - Storia</a:t>
            </a:r>
            <a:br>
              <a:rPr lang="en-US" sz="3599" dirty="0"/>
            </a:br>
            <a:endParaRPr lang="en-US" sz="1999" dirty="0">
              <a:solidFill>
                <a:srgbClr val="FF0000"/>
              </a:solidFill>
            </a:endParaRPr>
          </a:p>
        </p:txBody>
      </p:sp>
      <p:pic>
        <p:nvPicPr>
          <p:cNvPr id="3" name="Immagine 2">
            <a:extLst>
              <a:ext uri="{FF2B5EF4-FFF2-40B4-BE49-F238E27FC236}">
                <a16:creationId xmlns:a16="http://schemas.microsoft.com/office/drawing/2014/main" id="{668096F8-AFBA-4ED8-A148-A10503420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32" y="738095"/>
            <a:ext cx="10708536" cy="5381810"/>
          </a:xfrm>
          <a:prstGeom prst="rect">
            <a:avLst/>
          </a:prstGeom>
        </p:spPr>
      </p:pic>
    </p:spTree>
    <p:extLst>
      <p:ext uri="{BB962C8B-B14F-4D97-AF65-F5344CB8AC3E}">
        <p14:creationId xmlns:p14="http://schemas.microsoft.com/office/powerpoint/2010/main" val="336046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1B4E456-5CB2-4197-B383-25BBA981122B}"/>
              </a:ext>
            </a:extLst>
          </p:cNvPr>
          <p:cNvPicPr>
            <a:picLocks noChangeAspect="1"/>
          </p:cNvPicPr>
          <p:nvPr/>
        </p:nvPicPr>
        <p:blipFill>
          <a:blip r:embed="rId2"/>
          <a:stretch>
            <a:fillRect/>
          </a:stretch>
        </p:blipFill>
        <p:spPr>
          <a:xfrm>
            <a:off x="429073" y="759193"/>
            <a:ext cx="7976845" cy="3894010"/>
          </a:xfrm>
          <a:prstGeom prst="rect">
            <a:avLst/>
          </a:prstGeom>
          <a:effectLst>
            <a:outerShdw blurRad="50800" dist="38100" dir="16200000" rotWithShape="0">
              <a:prstClr val="black">
                <a:alpha val="40000"/>
              </a:prstClr>
            </a:outerShdw>
          </a:effectLst>
        </p:spPr>
      </p:pic>
      <p:pic>
        <p:nvPicPr>
          <p:cNvPr id="4" name="Immagine 3">
            <a:extLst>
              <a:ext uri="{FF2B5EF4-FFF2-40B4-BE49-F238E27FC236}">
                <a16:creationId xmlns:a16="http://schemas.microsoft.com/office/drawing/2014/main" id="{05F9ADD5-36DA-4AF9-9BD7-C5758C167F26}"/>
              </a:ext>
            </a:extLst>
          </p:cNvPr>
          <p:cNvPicPr>
            <a:picLocks noChangeAspect="1"/>
          </p:cNvPicPr>
          <p:nvPr/>
        </p:nvPicPr>
        <p:blipFill>
          <a:blip r:embed="rId3"/>
          <a:stretch>
            <a:fillRect/>
          </a:stretch>
        </p:blipFill>
        <p:spPr>
          <a:xfrm>
            <a:off x="2859534" y="1815547"/>
            <a:ext cx="8900218" cy="4396324"/>
          </a:xfrm>
          <a:prstGeom prst="rect">
            <a:avLst/>
          </a:prstGeom>
          <a:effectLst>
            <a:outerShdw blurRad="50800" dist="38100" dir="16200000" rotWithShape="0">
              <a:prstClr val="black">
                <a:alpha val="40000"/>
              </a:prstClr>
            </a:outerShdw>
          </a:effectLst>
        </p:spPr>
      </p:pic>
      <p:sp>
        <p:nvSpPr>
          <p:cNvPr id="6" name="Title 1">
            <a:extLst>
              <a:ext uri="{FF2B5EF4-FFF2-40B4-BE49-F238E27FC236}">
                <a16:creationId xmlns:a16="http://schemas.microsoft.com/office/drawing/2014/main" id="{712AB286-E72D-4ADC-9B5C-558B19A88D56}"/>
              </a:ext>
            </a:extLst>
          </p:cNvPr>
          <p:cNvSpPr txBox="1">
            <a:spLocks/>
          </p:cNvSpPr>
          <p:nvPr/>
        </p:nvSpPr>
        <p:spPr>
          <a:xfrm>
            <a:off x="2541202" y="182611"/>
            <a:ext cx="2172184" cy="84306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3599" dirty="0"/>
              <a:t>Overview</a:t>
            </a:r>
            <a:br>
              <a:rPr lang="en-US" sz="3599" dirty="0"/>
            </a:br>
            <a:endParaRPr lang="en-US" sz="1999" dirty="0">
              <a:solidFill>
                <a:srgbClr val="FF0000"/>
              </a:solidFill>
            </a:endParaRPr>
          </a:p>
        </p:txBody>
      </p:sp>
    </p:spTree>
    <p:extLst>
      <p:ext uri="{BB962C8B-B14F-4D97-AF65-F5344CB8AC3E}">
        <p14:creationId xmlns:p14="http://schemas.microsoft.com/office/powerpoint/2010/main" val="289943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64FC8D-512D-DB4A-92DC-EAB0779CBA6D}"/>
              </a:ext>
            </a:extLst>
          </p:cNvPr>
          <p:cNvSpPr txBox="1">
            <a:spLocks/>
          </p:cNvSpPr>
          <p:nvPr/>
        </p:nvSpPr>
        <p:spPr>
          <a:xfrm>
            <a:off x="578633" y="181765"/>
            <a:ext cx="11125200" cy="84328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b="1" dirty="0"/>
              <a:t>Esempi Oracle APEX - Reporting</a:t>
            </a:r>
            <a:br>
              <a:rPr lang="en-US" dirty="0"/>
            </a:br>
            <a:endParaRPr lang="en-US" sz="2000" dirty="0">
              <a:solidFill>
                <a:srgbClr val="FF0000"/>
              </a:solidFill>
            </a:endParaRPr>
          </a:p>
        </p:txBody>
      </p:sp>
      <p:sp>
        <p:nvSpPr>
          <p:cNvPr id="10" name="Title 1">
            <a:extLst>
              <a:ext uri="{FF2B5EF4-FFF2-40B4-BE49-F238E27FC236}">
                <a16:creationId xmlns:a16="http://schemas.microsoft.com/office/drawing/2014/main" id="{506F550D-311A-4A67-9F4D-6404B0D9E349}"/>
              </a:ext>
            </a:extLst>
          </p:cNvPr>
          <p:cNvSpPr txBox="1">
            <a:spLocks/>
          </p:cNvSpPr>
          <p:nvPr/>
        </p:nvSpPr>
        <p:spPr>
          <a:xfrm>
            <a:off x="1358016" y="4348228"/>
            <a:ext cx="3211793" cy="84328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b="1" dirty="0"/>
              <a:t>Analisi Linkedin</a:t>
            </a:r>
            <a:br>
              <a:rPr lang="en-US" dirty="0"/>
            </a:br>
            <a:endParaRPr lang="en-US" sz="2000" dirty="0">
              <a:solidFill>
                <a:srgbClr val="FF0000"/>
              </a:solidFill>
            </a:endParaRPr>
          </a:p>
        </p:txBody>
      </p:sp>
      <p:pic>
        <p:nvPicPr>
          <p:cNvPr id="7" name="Immagine 6">
            <a:extLst>
              <a:ext uri="{FF2B5EF4-FFF2-40B4-BE49-F238E27FC236}">
                <a16:creationId xmlns:a16="http://schemas.microsoft.com/office/drawing/2014/main" id="{9CF862A0-5B66-4B7A-90E6-5449FFC69A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1568" y="893543"/>
            <a:ext cx="6094413" cy="3088949"/>
          </a:xfrm>
          <a:prstGeom prst="rect">
            <a:avLst/>
          </a:prstGeom>
          <a:effectLst>
            <a:outerShdw blurRad="50800" dist="38100" dir="16200000" rotWithShape="0">
              <a:prstClr val="black">
                <a:alpha val="40000"/>
              </a:prstClr>
            </a:outerShdw>
          </a:effectLst>
        </p:spPr>
      </p:pic>
      <p:pic>
        <p:nvPicPr>
          <p:cNvPr id="3" name="Immagine 2">
            <a:extLst>
              <a:ext uri="{FF2B5EF4-FFF2-40B4-BE49-F238E27FC236}">
                <a16:creationId xmlns:a16="http://schemas.microsoft.com/office/drawing/2014/main" id="{FB555081-0E6E-4B76-94EE-CC3E85CE7E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6256" y="2732000"/>
            <a:ext cx="6417577" cy="3232457"/>
          </a:xfrm>
          <a:prstGeom prst="rect">
            <a:avLst/>
          </a:prstGeom>
          <a:effectLst>
            <a:outerShdw blurRad="50800" dist="38100" dir="16200000" rotWithShape="0">
              <a:prstClr val="black">
                <a:alpha val="40000"/>
              </a:prstClr>
            </a:outerShdw>
          </a:effectLst>
        </p:spPr>
      </p:pic>
      <p:sp>
        <p:nvSpPr>
          <p:cNvPr id="13" name="Title 1">
            <a:extLst>
              <a:ext uri="{FF2B5EF4-FFF2-40B4-BE49-F238E27FC236}">
                <a16:creationId xmlns:a16="http://schemas.microsoft.com/office/drawing/2014/main" id="{0DF0EEBA-BD04-4937-8762-E67F94A30DDE}"/>
              </a:ext>
            </a:extLst>
          </p:cNvPr>
          <p:cNvSpPr txBox="1">
            <a:spLocks/>
          </p:cNvSpPr>
          <p:nvPr/>
        </p:nvSpPr>
        <p:spPr>
          <a:xfrm>
            <a:off x="6895750" y="1025047"/>
            <a:ext cx="4808083" cy="71177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b="1" dirty="0"/>
              <a:t>Calcio Serie A 2019/2020</a:t>
            </a:r>
            <a:endParaRPr lang="en-US" sz="2000" dirty="0">
              <a:solidFill>
                <a:srgbClr val="FF0000"/>
              </a:solidFill>
            </a:endParaRPr>
          </a:p>
        </p:txBody>
      </p:sp>
    </p:spTree>
    <p:extLst>
      <p:ext uri="{BB962C8B-B14F-4D97-AF65-F5344CB8AC3E}">
        <p14:creationId xmlns:p14="http://schemas.microsoft.com/office/powerpoint/2010/main" val="295810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64FC8D-512D-DB4A-92DC-EAB0779CBA6D}"/>
              </a:ext>
            </a:extLst>
          </p:cNvPr>
          <p:cNvSpPr txBox="1">
            <a:spLocks/>
          </p:cNvSpPr>
          <p:nvPr/>
        </p:nvSpPr>
        <p:spPr>
          <a:xfrm>
            <a:off x="578633" y="181765"/>
            <a:ext cx="11125200" cy="84328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b="1" dirty="0"/>
              <a:t>Esempi Oracle APEX - Applicativi</a:t>
            </a:r>
            <a:br>
              <a:rPr lang="en-US" dirty="0"/>
            </a:br>
            <a:endParaRPr lang="en-US" sz="2000" dirty="0">
              <a:solidFill>
                <a:srgbClr val="FF0000"/>
              </a:solidFill>
            </a:endParaRPr>
          </a:p>
        </p:txBody>
      </p:sp>
      <p:pic>
        <p:nvPicPr>
          <p:cNvPr id="4" name="Immagine 3">
            <a:extLst>
              <a:ext uri="{FF2B5EF4-FFF2-40B4-BE49-F238E27FC236}">
                <a16:creationId xmlns:a16="http://schemas.microsoft.com/office/drawing/2014/main" id="{5D00DC3C-A8A8-434C-9EA6-48A7947B15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767" y="892236"/>
            <a:ext cx="4566612" cy="3278494"/>
          </a:xfrm>
          <a:prstGeom prst="rect">
            <a:avLst/>
          </a:prstGeom>
          <a:effectLst>
            <a:outerShdw blurRad="50800" dist="38100" dir="16200000" rotWithShape="0">
              <a:prstClr val="black">
                <a:alpha val="40000"/>
              </a:prstClr>
            </a:outerShdw>
          </a:effectLst>
        </p:spPr>
      </p:pic>
      <p:pic>
        <p:nvPicPr>
          <p:cNvPr id="11" name="Immagine 10">
            <a:extLst>
              <a:ext uri="{FF2B5EF4-FFF2-40B4-BE49-F238E27FC236}">
                <a16:creationId xmlns:a16="http://schemas.microsoft.com/office/drawing/2014/main" id="{A5EA1E51-0750-47A2-BCBB-0B846783B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3625" y="1735518"/>
            <a:ext cx="7620000" cy="3867150"/>
          </a:xfrm>
          <a:prstGeom prst="rect">
            <a:avLst/>
          </a:prstGeom>
          <a:effectLst>
            <a:outerShdw blurRad="50800" dist="38100" dir="16200000" rotWithShape="0">
              <a:prstClr val="black">
                <a:alpha val="40000"/>
              </a:prstClr>
            </a:outerShdw>
          </a:effectLst>
        </p:spPr>
      </p:pic>
      <p:pic>
        <p:nvPicPr>
          <p:cNvPr id="6" name="Immagine 5">
            <a:extLst>
              <a:ext uri="{FF2B5EF4-FFF2-40B4-BE49-F238E27FC236}">
                <a16:creationId xmlns:a16="http://schemas.microsoft.com/office/drawing/2014/main" id="{472F0B5E-882A-4334-B699-44B285DCF5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5125" y="2926507"/>
            <a:ext cx="7756608" cy="2954176"/>
          </a:xfrm>
          <a:prstGeom prst="rect">
            <a:avLst/>
          </a:prstGeom>
          <a:effectLst>
            <a:outerShdw blurRad="50800" dist="38100" dir="16200000" rotWithShape="0">
              <a:prstClr val="black">
                <a:alpha val="40000"/>
              </a:prstClr>
            </a:outerShdw>
          </a:effectLst>
        </p:spPr>
      </p:pic>
      <p:pic>
        <p:nvPicPr>
          <p:cNvPr id="14" name="Immagine 13" descr="Immagine che contiene testo, clipart&#10;&#10;Descrizione generata automaticamente">
            <a:extLst>
              <a:ext uri="{FF2B5EF4-FFF2-40B4-BE49-F238E27FC236}">
                <a16:creationId xmlns:a16="http://schemas.microsoft.com/office/drawing/2014/main" id="{B6A3A4BD-10B4-4591-89FE-923CC1D8CC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8242" y="4258316"/>
            <a:ext cx="3825982" cy="1874731"/>
          </a:xfrm>
          <a:prstGeom prst="rect">
            <a:avLst/>
          </a:prstGeom>
          <a:effectLst>
            <a:outerShdw blurRad="50800" dist="38100" dir="16200000" rotWithShape="0">
              <a:prstClr val="black">
                <a:alpha val="40000"/>
              </a:prstClr>
            </a:outerShdw>
          </a:effectLst>
        </p:spPr>
      </p:pic>
      <p:sp>
        <p:nvSpPr>
          <p:cNvPr id="15" name="Title 1">
            <a:extLst>
              <a:ext uri="{FF2B5EF4-FFF2-40B4-BE49-F238E27FC236}">
                <a16:creationId xmlns:a16="http://schemas.microsoft.com/office/drawing/2014/main" id="{FC914DE4-43B2-4D2A-B54E-62D28E316578}"/>
              </a:ext>
            </a:extLst>
          </p:cNvPr>
          <p:cNvSpPr txBox="1">
            <a:spLocks/>
          </p:cNvSpPr>
          <p:nvPr/>
        </p:nvSpPr>
        <p:spPr>
          <a:xfrm>
            <a:off x="5145245" y="813708"/>
            <a:ext cx="3487027" cy="71177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b="1" dirty="0"/>
              <a:t>Qualità ISO 9000</a:t>
            </a:r>
            <a:endParaRPr lang="en-US" sz="2000" dirty="0">
              <a:solidFill>
                <a:srgbClr val="FF0000"/>
              </a:solidFill>
            </a:endParaRPr>
          </a:p>
        </p:txBody>
      </p:sp>
      <p:sp>
        <p:nvSpPr>
          <p:cNvPr id="16" name="Title 1">
            <a:extLst>
              <a:ext uri="{FF2B5EF4-FFF2-40B4-BE49-F238E27FC236}">
                <a16:creationId xmlns:a16="http://schemas.microsoft.com/office/drawing/2014/main" id="{56B61B54-DCE2-4AC3-8EED-10D3A82DD29A}"/>
              </a:ext>
            </a:extLst>
          </p:cNvPr>
          <p:cNvSpPr txBox="1">
            <a:spLocks/>
          </p:cNvSpPr>
          <p:nvPr/>
        </p:nvSpPr>
        <p:spPr>
          <a:xfrm>
            <a:off x="9206915" y="1904714"/>
            <a:ext cx="2227279" cy="71177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b="1" dirty="0"/>
              <a:t>Protocollo</a:t>
            </a:r>
            <a:endParaRPr lang="en-US" sz="2000" dirty="0">
              <a:solidFill>
                <a:srgbClr val="FF0000"/>
              </a:solidFill>
            </a:endParaRPr>
          </a:p>
        </p:txBody>
      </p:sp>
      <p:sp>
        <p:nvSpPr>
          <p:cNvPr id="17" name="Title 1">
            <a:extLst>
              <a:ext uri="{FF2B5EF4-FFF2-40B4-BE49-F238E27FC236}">
                <a16:creationId xmlns:a16="http://schemas.microsoft.com/office/drawing/2014/main" id="{ED1EC30E-9D8E-4542-ACC3-A047A34B07A4}"/>
              </a:ext>
            </a:extLst>
          </p:cNvPr>
          <p:cNvSpPr txBox="1">
            <a:spLocks/>
          </p:cNvSpPr>
          <p:nvPr/>
        </p:nvSpPr>
        <p:spPr>
          <a:xfrm>
            <a:off x="848325" y="5246779"/>
            <a:ext cx="1994309" cy="71177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r"/>
            <a:r>
              <a:rPr lang="it-IT" b="1" dirty="0"/>
              <a:t>Gestione Personale</a:t>
            </a:r>
            <a:endParaRPr lang="en-US" sz="2000" dirty="0">
              <a:solidFill>
                <a:srgbClr val="FF0000"/>
              </a:solidFill>
            </a:endParaRPr>
          </a:p>
        </p:txBody>
      </p:sp>
    </p:spTree>
    <p:extLst>
      <p:ext uri="{BB962C8B-B14F-4D97-AF65-F5344CB8AC3E}">
        <p14:creationId xmlns:p14="http://schemas.microsoft.com/office/powerpoint/2010/main" val="210347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80A162A1E2E3145A49D283A7AD2666A" ma:contentTypeVersion="13" ma:contentTypeDescription="Creare un nuovo documento." ma:contentTypeScope="" ma:versionID="f06cb8ea008e3974698453b4b3ce9041">
  <xsd:schema xmlns:xsd="http://www.w3.org/2001/XMLSchema" xmlns:xs="http://www.w3.org/2001/XMLSchema" xmlns:p="http://schemas.microsoft.com/office/2006/metadata/properties" xmlns:ns3="6c5db68a-19e3-45a4-bae9-93e88c8de497" xmlns:ns4="f2fae835-2f62-4d10-a1f7-36690f4859ac" targetNamespace="http://schemas.microsoft.com/office/2006/metadata/properties" ma:root="true" ma:fieldsID="2cb66ec036e231d7b559976e575c9d1c" ns3:_="" ns4:_="">
    <xsd:import namespace="6c5db68a-19e3-45a4-bae9-93e88c8de497"/>
    <xsd:import namespace="f2fae835-2f62-4d10-a1f7-36690f4859a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5db68a-19e3-45a4-bae9-93e88c8de4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fae835-2f62-4d10-a1f7-36690f4859ac" elementFormDefault="qualified">
    <xsd:import namespace="http://schemas.microsoft.com/office/2006/documentManagement/types"/>
    <xsd:import namespace="http://schemas.microsoft.com/office/infopath/2007/PartnerControls"/>
    <xsd:element name="SharedWithUsers" ma:index="15"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Condiviso con dettagli" ma:internalName="SharedWithDetails" ma:readOnly="true">
      <xsd:simpleType>
        <xsd:restriction base="dms:Note">
          <xsd:maxLength value="255"/>
        </xsd:restriction>
      </xsd:simpleType>
    </xsd:element>
    <xsd:element name="SharingHintHash" ma:index="17"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1AC2CF-942F-49D0-9E08-559948BCE7D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02F53A7-E8FE-499E-9A15-4DB89EB00681}">
  <ds:schemaRefs>
    <ds:schemaRef ds:uri="http://schemas.microsoft.com/sharepoint/v3/contenttype/forms"/>
  </ds:schemaRefs>
</ds:datastoreItem>
</file>

<file path=customXml/itemProps3.xml><?xml version="1.0" encoding="utf-8"?>
<ds:datastoreItem xmlns:ds="http://schemas.openxmlformats.org/officeDocument/2006/customXml" ds:itemID="{8D75D565-08D3-41BD-B31C-6DB812E91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5db68a-19e3-45a4-bae9-93e88c8de497"/>
    <ds:schemaRef ds:uri="f2fae835-2f62-4d10-a1f7-36690f4859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Oracle_16x9_2014_521</Template>
  <TotalTime>125812</TotalTime>
  <Words>201</Words>
  <Application>Microsoft Office PowerPoint</Application>
  <PresentationFormat>Personalizzato</PresentationFormat>
  <Paragraphs>65</Paragraphs>
  <Slides>13</Slides>
  <Notes>8</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13</vt:i4>
      </vt:variant>
    </vt:vector>
  </HeadingPairs>
  <TitlesOfParts>
    <vt:vector size="16" baseType="lpstr">
      <vt:lpstr>Arial</vt:lpstr>
      <vt:lpstr>Calibri</vt:lpstr>
      <vt:lpstr>5_Oracle_16x9_2014_521</vt:lpstr>
      <vt:lpstr>Presentazione standard di PowerPoint</vt:lpstr>
      <vt:lpstr>Corso APEX ODCEC Milano: 23-Set-22 - 27-Gen-23</vt:lpstr>
      <vt:lpstr>Presentazione standard di PowerPoint</vt:lpstr>
      <vt:lpstr>Cos’è Oracle APEX?</vt:lpstr>
      <vt:lpstr>Interfaccia per ogni Device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Il Punto d’Ingresso! </vt:lpstr>
      <vt:lpstr>Presentazione standard di PowerPoint</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Chris Preston</dc:creator>
  <cp:keywords>Oracle corporate Tagline</cp:keywords>
  <cp:lastModifiedBy>CAPANCIONI ROBERTO</cp:lastModifiedBy>
  <cp:revision>2285</cp:revision>
  <cp:lastPrinted>2019-07-18T17:49:48Z</cp:lastPrinted>
  <dcterms:created xsi:type="dcterms:W3CDTF">2014-06-14T19:04:05Z</dcterms:created>
  <dcterms:modified xsi:type="dcterms:W3CDTF">2022-09-23T10:24:38Z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ContentTypeId">
    <vt:lpwstr>0x010100C80A162A1E2E3145A49D283A7AD2666A</vt:lpwstr>
  </property>
</Properties>
</file>